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4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90" r:id="rId11"/>
    <p:sldId id="291" r:id="rId12"/>
    <p:sldId id="309" r:id="rId13"/>
    <p:sldId id="308" r:id="rId14"/>
    <p:sldId id="292" r:id="rId15"/>
    <p:sldId id="299" r:id="rId16"/>
    <p:sldId id="297" r:id="rId17"/>
    <p:sldId id="314" r:id="rId18"/>
    <p:sldId id="298" r:id="rId19"/>
    <p:sldId id="315" r:id="rId20"/>
    <p:sldId id="29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63" r:id="rId30"/>
    <p:sldId id="264" r:id="rId31"/>
    <p:sldId id="265" r:id="rId32"/>
    <p:sldId id="270" r:id="rId33"/>
    <p:sldId id="267" r:id="rId34"/>
    <p:sldId id="271" r:id="rId35"/>
    <p:sldId id="268" r:id="rId36"/>
    <p:sldId id="272" r:id="rId37"/>
    <p:sldId id="310" r:id="rId38"/>
    <p:sldId id="269" r:id="rId39"/>
    <p:sldId id="274" r:id="rId40"/>
    <p:sldId id="318" r:id="rId41"/>
    <p:sldId id="273" r:id="rId42"/>
    <p:sldId id="275" r:id="rId43"/>
    <p:sldId id="276" r:id="rId44"/>
    <p:sldId id="311" r:id="rId45"/>
    <p:sldId id="312" r:id="rId46"/>
    <p:sldId id="277" r:id="rId47"/>
    <p:sldId id="278" r:id="rId48"/>
    <p:sldId id="279" r:id="rId49"/>
    <p:sldId id="280" r:id="rId50"/>
    <p:sldId id="281" r:id="rId51"/>
    <p:sldId id="285" r:id="rId52"/>
    <p:sldId id="286" r:id="rId53"/>
    <p:sldId id="313" r:id="rId54"/>
    <p:sldId id="287" r:id="rId55"/>
    <p:sldId id="317" r:id="rId56"/>
    <p:sldId id="293" r:id="rId57"/>
    <p:sldId id="294" r:id="rId58"/>
    <p:sldId id="295" r:id="rId59"/>
    <p:sldId id="282" r:id="rId60"/>
    <p:sldId id="316" r:id="rId61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E538E3A-FE6A-4CB2-90D7-6D2FD440867B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Best Practices" id="{EAE59340-3798-410B-AD7F-A52580942DDB}">
          <p14:sldIdLst>
            <p14:sldId id="288"/>
            <p14:sldId id="289"/>
            <p14:sldId id="290"/>
            <p14:sldId id="291"/>
            <p14:sldId id="309"/>
            <p14:sldId id="308"/>
            <p14:sldId id="292"/>
            <p14:sldId id="299"/>
            <p14:sldId id="297"/>
            <p14:sldId id="314"/>
            <p14:sldId id="298"/>
            <p14:sldId id="315"/>
            <p14:sldId id="296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PS to PSCore" id="{CE0F4A69-688B-4C1E-92E6-FFD656FF6D63}">
          <p14:sldIdLst>
            <p14:sldId id="263"/>
            <p14:sldId id="264"/>
            <p14:sldId id="265"/>
            <p14:sldId id="270"/>
            <p14:sldId id="267"/>
            <p14:sldId id="271"/>
            <p14:sldId id="268"/>
            <p14:sldId id="272"/>
            <p14:sldId id="310"/>
            <p14:sldId id="269"/>
            <p14:sldId id="274"/>
            <p14:sldId id="318"/>
            <p14:sldId id="273"/>
          </p14:sldIdLst>
        </p14:section>
        <p14:section name="Cross Platform" id="{A003BF2B-07B5-4BB6-A884-0AB7EC10BB1E}">
          <p14:sldIdLst>
            <p14:sldId id="275"/>
            <p14:sldId id="276"/>
            <p14:sldId id="311"/>
            <p14:sldId id="312"/>
            <p14:sldId id="277"/>
          </p14:sldIdLst>
        </p14:section>
        <p14:section name="ISE to VSCode" id="{2FFDFF87-9DDC-4DDD-A409-F0C6EE75019C}">
          <p14:sldIdLst>
            <p14:sldId id="278"/>
            <p14:sldId id="279"/>
            <p14:sldId id="280"/>
            <p14:sldId id="281"/>
          </p14:sldIdLst>
        </p14:section>
        <p14:section name="GIT" id="{1DDBE052-B36A-48D5-A6C9-04D1625704F5}">
          <p14:sldIdLst>
            <p14:sldId id="285"/>
            <p14:sldId id="286"/>
            <p14:sldId id="313"/>
            <p14:sldId id="287"/>
            <p14:sldId id="317"/>
          </p14:sldIdLst>
        </p14:section>
        <p14:section name="Pester" id="{691C10D0-44FB-4249-8B3A-D6139C5070C0}">
          <p14:sldIdLst>
            <p14:sldId id="293"/>
            <p14:sldId id="294"/>
            <p14:sldId id="295"/>
          </p14:sldIdLst>
        </p14:section>
        <p14:section name="End" id="{E7C37430-CDA7-4172-9FE5-31B840DBEA7C}">
          <p14:sldIdLst>
            <p14:sldId id="282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436"/>
    <a:srgbClr val="57575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488B3-EE38-4E86-B432-107C0EBD885F}" v="96" dt="2020-03-10T18:06:04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90"/>
    <p:restoredTop sz="87427" autoAdjust="0"/>
  </p:normalViewPr>
  <p:slideViewPr>
    <p:cSldViewPr snapToGrid="0" snapToObjects="1">
      <p:cViewPr varScale="1">
        <p:scale>
          <a:sx n="148" d="100"/>
          <a:sy n="148" d="100"/>
        </p:scale>
        <p:origin x="132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7D9FF-D308-E049-8980-28E91E61D0E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A1251-EEE1-7E43-9DEC-BEE3AEE20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15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9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1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0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20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40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31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7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03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4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7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21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00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4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60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4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4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62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59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16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2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5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2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5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6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A1251-EEE1-7E43-9DEC-BEE3AEE202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6994"/>
            <a:ext cx="9144000" cy="3650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97" y="400049"/>
            <a:ext cx="1288497" cy="36518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6994"/>
            <a:ext cx="9144000" cy="36678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387210" y="1336528"/>
            <a:ext cx="6619244" cy="495108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18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DE2CE-F001-5844-99E0-96714A4CD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5724" b="24463"/>
          <a:stretch/>
        </p:blipFill>
        <p:spPr>
          <a:xfrm>
            <a:off x="0" y="1086993"/>
            <a:ext cx="9144000" cy="3667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1686811"/>
            <a:ext cx="4635795" cy="256621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9144000" cy="221797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3" y="362630"/>
            <a:ext cx="800177" cy="226788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3670473" y="1411014"/>
            <a:ext cx="1808114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4635794" y="1686811"/>
            <a:ext cx="4508205" cy="25662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29553" y="1955800"/>
            <a:ext cx="3976687" cy="204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1811973"/>
            <a:ext cx="9144001" cy="565150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246823"/>
            <a:ext cx="9144001" cy="28271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2912442"/>
            <a:ext cx="9144001" cy="28271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4874108"/>
            <a:ext cx="234329" cy="16764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341125" y="4256829"/>
            <a:ext cx="246266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15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085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8397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2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60" name="TextBox 59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bg1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957263" y="1771650"/>
            <a:ext cx="7429500" cy="2457450"/>
          </a:xfrm>
        </p:spPr>
        <p:txBody>
          <a:bodyPr>
            <a:normAutofit/>
          </a:bodyPr>
          <a:lstStyle>
            <a:lvl1pPr marL="514350" indent="-514350" algn="l">
              <a:buClr>
                <a:srgbClr val="575756"/>
              </a:buClr>
              <a:buSzPct val="100000"/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8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221010" y="730251"/>
            <a:ext cx="6571060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-2" y="-19361"/>
            <a:ext cx="91440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7A436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85800" y="1534371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1569518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489221" y="1700034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85800" y="2197977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2233124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9221" y="2363640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685800" y="2861583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1" y="2896730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489221" y="3027246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0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21010" y="730251"/>
            <a:ext cx="6571060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-2" y="-19361"/>
            <a:ext cx="91440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7A436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85800" y="1534371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1569518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489221" y="1700034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85800" y="2197977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2233124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9221" y="2363640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85800" y="2861583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1" y="2896730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489221" y="3027246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685800" y="3486970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1" y="3522117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489221" y="3652633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1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2" y="-19361"/>
            <a:ext cx="91440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7A436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85800" y="1534371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1569518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489221" y="1700034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685800" y="2197977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2233124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9221" y="2363640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685800" y="2861583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1" y="2896730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489221" y="3027246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685800" y="3486970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1" y="3522117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489221" y="3652633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685800" y="4128348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1" y="4163495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489221" y="4294011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28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918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810031" y="1423065"/>
            <a:ext cx="601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7572832" y="3379884"/>
            <a:ext cx="48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35264" y="1597837"/>
            <a:ext cx="6340430" cy="202247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335264" y="1597837"/>
            <a:ext cx="6340430" cy="202247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74369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21010" y="730251"/>
            <a:ext cx="6571060" cy="5302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08205" y="1686811"/>
            <a:ext cx="4635795" cy="2566212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0" y="1686811"/>
            <a:ext cx="4508205" cy="256621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37759" y="1955800"/>
            <a:ext cx="3976687" cy="2041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221010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010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9144000" cy="221797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3" y="362630"/>
            <a:ext cx="800177" cy="22678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670473" y="1411014"/>
            <a:ext cx="1808114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5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89" r:id="rId3"/>
    <p:sldLayoutId id="2147483690" r:id="rId4"/>
    <p:sldLayoutId id="2147483691" r:id="rId5"/>
    <p:sldLayoutId id="2147483676" r:id="rId6"/>
    <p:sldLayoutId id="2147483681" r:id="rId7"/>
    <p:sldLayoutId id="2147483686" r:id="rId8"/>
    <p:sldLayoutId id="2147483684" r:id="rId9"/>
    <p:sldLayoutId id="2147483685" r:id="rId10"/>
    <p:sldLayoutId id="2147483687" r:id="rId11"/>
    <p:sldLayoutId id="2147483692" r:id="rId12"/>
    <p:sldLayoutId id="2147483693" r:id="rId13"/>
    <p:sldLayoutId id="2147483694" r:id="rId14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2700" b="0" i="0" kern="1200" spc="3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35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05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9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9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as.vandenElsacker@axxe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vateinternetaccess.com/blog/2018/06/dead-an-attack-vector-on-web-services-due-to-e-mails-faults-due-to-dns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hyperlink" Target="https://www.needpix.com/photo/855792/baby-bird-birth-birthday-cartoon-child-silhouette-sto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owerShell/psl-omi-provider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docs.microsoft.com/en-us/powershell/scripting/learn/remoting/ssh-remoting-in-powershell-core?view=powershell-6" TargetMode="External"/><Relationship Id="rId12" Type="http://schemas.openxmlformats.org/officeDocument/2006/relationships/hyperlink" Target="https://www.red-gate.com/simple-talk/sysadmin/powershell/introduction-to-testing-your-powershell-code-with-pest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4sysops.com/archives/make-visual-studio-code-look-and-behave-like-powershell-ise/" TargetMode="External"/><Relationship Id="rId11" Type="http://schemas.openxmlformats.org/officeDocument/2006/relationships/hyperlink" Target="https://github.com/pester/Pester" TargetMode="External"/><Relationship Id="rId5" Type="http://schemas.openxmlformats.org/officeDocument/2006/relationships/hyperlink" Target="https://docs.microsoft.com/en-us/powershell/scripting/whats-new/breaking-changes-ps6?view=powershell-6" TargetMode="External"/><Relationship Id="rId10" Type="http://schemas.openxmlformats.org/officeDocument/2006/relationships/hyperlink" Target="https://guides.github.com/activities/hello-world/" TargetMode="External"/><Relationship Id="rId4" Type="http://schemas.openxmlformats.org/officeDocument/2006/relationships/hyperlink" Target="https://poshcode.gitbooks.io/powershell-practice-and-style/" TargetMode="External"/><Relationship Id="rId9" Type="http://schemas.openxmlformats.org/officeDocument/2006/relationships/hyperlink" Target="https://lkml.org/lkml/1998/9/30/12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Modernizing PowerShell Scripts</a:t>
            </a:r>
          </a:p>
        </p:txBody>
      </p:sp>
    </p:spTree>
    <p:extLst>
      <p:ext uri="{BB962C8B-B14F-4D97-AF65-F5344CB8AC3E}">
        <p14:creationId xmlns:p14="http://schemas.microsoft.com/office/powerpoint/2010/main" val="29658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1A84-F23E-4F70-9776-0BF1EB4D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 True Brace Style”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AAB7-5FD9-4A41-A10C-798D26D0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Brackets open at the end of a line.</a:t>
            </a:r>
          </a:p>
          <a:p>
            <a:r>
              <a:rPr lang="en-US" sz="1600" dirty="0"/>
              <a:t>Brackets close at the beginning of a line.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Exception: short </a:t>
            </a:r>
            <a:r>
              <a:rPr lang="en-US" sz="1600" dirty="0" err="1"/>
              <a:t>CommandBlocks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9FD09-0F8A-4AC2-AF1D-E493D45E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38" y="2679096"/>
            <a:ext cx="1219200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F9882-6862-48AF-8010-F9A97924A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838" y="4108487"/>
            <a:ext cx="3847619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4C87-5EAC-44AF-A13B-567BE311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Verb-Noun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46C15-DB06-448C-8910-7E73E6D73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All PowerShell Modules, Functions and Cmdlets follow this rule.	</a:t>
            </a:r>
          </a:p>
          <a:p>
            <a:pPr lvl="1"/>
            <a:r>
              <a:rPr lang="en-US" sz="1600" dirty="0"/>
              <a:t>Get-Process, New-</a:t>
            </a:r>
            <a:r>
              <a:rPr lang="en-US" sz="1600" dirty="0" err="1"/>
              <a:t>LocalUser</a:t>
            </a:r>
            <a:r>
              <a:rPr lang="en-US" sz="1600" dirty="0"/>
              <a:t>, Clear-Content,…</a:t>
            </a:r>
          </a:p>
          <a:p>
            <a:r>
              <a:rPr lang="en-US" sz="1600" dirty="0"/>
              <a:t>Follow this rule when creating functions.</a:t>
            </a:r>
          </a:p>
          <a:p>
            <a:pPr lvl="1"/>
            <a:r>
              <a:rPr lang="en-US" sz="1600" dirty="0"/>
              <a:t>Repair-</a:t>
            </a:r>
            <a:r>
              <a:rPr lang="en-US" sz="1600" dirty="0" err="1"/>
              <a:t>Wmi</a:t>
            </a:r>
            <a:r>
              <a:rPr lang="en-US" sz="1600" dirty="0"/>
              <a:t>, Add-</a:t>
            </a:r>
            <a:r>
              <a:rPr lang="en-US" sz="1600" dirty="0" err="1"/>
              <a:t>DomainUserToLocalAdmins</a:t>
            </a:r>
            <a:r>
              <a:rPr lang="en-US" sz="1600" dirty="0"/>
              <a:t>, Get-</a:t>
            </a:r>
            <a:r>
              <a:rPr lang="en-US" sz="1600" dirty="0" err="1"/>
              <a:t>RootCertificatesFromComputer</a:t>
            </a:r>
            <a:endParaRPr lang="en-US" sz="1600" dirty="0"/>
          </a:p>
          <a:p>
            <a:r>
              <a:rPr lang="en-US" sz="1600" dirty="0"/>
              <a:t>List of approved Verbs:</a:t>
            </a:r>
          </a:p>
          <a:p>
            <a:pPr lvl="1"/>
            <a:r>
              <a:rPr lang="en-US" sz="1600" dirty="0"/>
              <a:t>Get-Verb</a:t>
            </a:r>
          </a:p>
        </p:txBody>
      </p:sp>
    </p:spTree>
    <p:extLst>
      <p:ext uri="{BB962C8B-B14F-4D97-AF65-F5344CB8AC3E}">
        <p14:creationId xmlns:p14="http://schemas.microsoft.com/office/powerpoint/2010/main" val="26489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6D97A-F673-4ECB-9DB6-B1A07E12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66"/>
            <a:ext cx="9144000" cy="39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3972-7BA4-4B66-A2D6-322E5855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C48E-27A0-435C-B3F4-B5218D0A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Aliases are cool and all, but…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… make code hard to understand.</a:t>
            </a:r>
          </a:p>
          <a:p>
            <a:endParaRPr lang="en-US" sz="1600" dirty="0"/>
          </a:p>
          <a:p>
            <a:r>
              <a:rPr lang="en-US" sz="1600" dirty="0"/>
              <a:t>So try to avoid them.</a:t>
            </a:r>
          </a:p>
          <a:p>
            <a:r>
              <a:rPr lang="en-US" sz="1600" dirty="0"/>
              <a:t>(Unless you are playing Code Golf)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E9475-6A4B-4137-B6CB-9D7CFB8B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14" y="2295560"/>
            <a:ext cx="5828571" cy="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3F990-6EB1-4197-9CA1-5C1C9E129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0598"/>
            <a:ext cx="9144000" cy="2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175D-D018-4A4B-8503-D5FBACF7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1796-EC29-4AFE-991A-4901EA562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Comments should be useful.</a:t>
            </a:r>
          </a:p>
          <a:p>
            <a:pPr lvl="1"/>
            <a:r>
              <a:rPr lang="en-US" sz="1450" dirty="0"/>
              <a:t>Not useful:</a:t>
            </a:r>
          </a:p>
          <a:p>
            <a:pPr lvl="1"/>
            <a:endParaRPr lang="en-US" sz="1450" dirty="0"/>
          </a:p>
          <a:p>
            <a:pPr lvl="1"/>
            <a:endParaRPr lang="en-US" sz="1450" dirty="0"/>
          </a:p>
          <a:p>
            <a:pPr lvl="1"/>
            <a:r>
              <a:rPr lang="en-US" sz="1450" dirty="0"/>
              <a:t>Useful: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CFB53-D701-4EC6-8080-E7D87418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38" y="2591291"/>
            <a:ext cx="226695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D22ED-7E20-4D81-AFD1-FD40639C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38" y="3601791"/>
            <a:ext cx="5143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9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3A-5B88-4528-B4D0-52109B23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17142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1EEAC-9A0B-4DC5-A221-F4D767C1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428893"/>
            <a:ext cx="6666667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1D89A16-E93B-4291-9E83-2AEC311A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300037"/>
            <a:ext cx="60769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CBFD4-F67C-45E1-B254-08C940B9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857464"/>
            <a:ext cx="6666667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table&#10;&#10;Description automatically generated">
            <a:extLst>
              <a:ext uri="{FF2B5EF4-FFF2-40B4-BE49-F238E27FC236}">
                <a16:creationId xmlns:a16="http://schemas.microsoft.com/office/drawing/2014/main" id="{9494B6D8-7177-4964-A7B7-20040E27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00037"/>
            <a:ext cx="6057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6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ED793A-64E4-4A66-BEE4-3ABD75CE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0082CAD-ED47-4E49-B501-D1A1462C3F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53" y="1770140"/>
            <a:ext cx="3976687" cy="2464403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Matthias van den Elsacker</a:t>
            </a:r>
          </a:p>
          <a:p>
            <a:r>
              <a:rPr lang="en-US" sz="1400" dirty="0">
                <a:solidFill>
                  <a:srgbClr val="F7A436"/>
                </a:solidFill>
              </a:rPr>
              <a:t>Axxes IT Consultancy</a:t>
            </a:r>
            <a:r>
              <a:rPr lang="en-US" sz="1400" dirty="0"/>
              <a:t> since 2014</a:t>
            </a:r>
          </a:p>
          <a:p>
            <a:r>
              <a:rPr lang="en-US" sz="1400" dirty="0"/>
              <a:t>System Engineer @ Umicore since 2014</a:t>
            </a:r>
          </a:p>
          <a:p>
            <a:pPr lvl="1"/>
            <a:r>
              <a:rPr lang="en-US" sz="1400" dirty="0"/>
              <a:t>First Line Support for 1 year</a:t>
            </a:r>
          </a:p>
          <a:p>
            <a:pPr lvl="1"/>
            <a:r>
              <a:rPr lang="en-US" sz="1400" dirty="0"/>
              <a:t>Second/Third Line SCCM for 4 years</a:t>
            </a:r>
          </a:p>
          <a:p>
            <a:r>
              <a:rPr lang="en-US" sz="1400" dirty="0"/>
              <a:t>Network Engineer @ Umicore since 2019</a:t>
            </a:r>
          </a:p>
          <a:p>
            <a:r>
              <a:rPr lang="en-US" sz="1400" dirty="0"/>
              <a:t>Contact: </a:t>
            </a:r>
            <a:r>
              <a:rPr lang="en-US" sz="1400" dirty="0">
                <a:solidFill>
                  <a:srgbClr val="F7A43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Matthias.vandenElsacker@axxes.com</a:t>
            </a:r>
            <a:endParaRPr lang="en-US" sz="1400" dirty="0">
              <a:solidFill>
                <a:srgbClr val="F7A436"/>
              </a:solidFill>
            </a:endParaRPr>
          </a:p>
          <a:p>
            <a:pPr lvl="1"/>
            <a:r>
              <a:rPr lang="en-US" sz="1250" dirty="0"/>
              <a:t>(No Twitter or LinkedIn, sorry)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ED9999-30DF-419B-ABB9-E0892478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45307" y="1465403"/>
            <a:ext cx="2769140" cy="27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3A-5B88-4528-B4D0-52109B23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40783-6676-4FC8-B1D3-E105FB8B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Re-usability</a:t>
            </a:r>
          </a:p>
        </p:txBody>
      </p:sp>
    </p:spTree>
    <p:extLst>
      <p:ext uri="{BB962C8B-B14F-4D97-AF65-F5344CB8AC3E}">
        <p14:creationId xmlns:p14="http://schemas.microsoft.com/office/powerpoint/2010/main" val="312704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6B56C0-B712-4AAE-9430-34BBADEE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238" y="366988"/>
            <a:ext cx="4009524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0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594D5-E5E7-4FAB-9C0C-9E367344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33" y="905083"/>
            <a:ext cx="3933333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50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3A-5B88-4528-B4D0-52109B23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40783-6676-4FC8-B1D3-E105FB8B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Re-usability</a:t>
            </a:r>
          </a:p>
          <a:p>
            <a:r>
              <a:rPr lang="en-US" sz="1800" dirty="0"/>
              <a:t>Modularity</a:t>
            </a:r>
          </a:p>
        </p:txBody>
      </p:sp>
    </p:spTree>
    <p:extLst>
      <p:ext uri="{BB962C8B-B14F-4D97-AF65-F5344CB8AC3E}">
        <p14:creationId xmlns:p14="http://schemas.microsoft.com/office/powerpoint/2010/main" val="194325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ADADF0-C085-4506-A6BC-BC95E2CE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5" y="1462226"/>
            <a:ext cx="81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53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3471F-EB8A-4BC7-8D8C-6DA3CC51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57" y="2328893"/>
            <a:ext cx="5114286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8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3A-5B88-4528-B4D0-52109B23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40783-6676-4FC8-B1D3-E105FB8B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Re-usability</a:t>
            </a:r>
          </a:p>
          <a:p>
            <a:r>
              <a:rPr lang="en-US" sz="1800" dirty="0"/>
              <a:t>Modularity</a:t>
            </a:r>
          </a:p>
          <a:p>
            <a:r>
              <a:rPr lang="en-US" sz="1800" dirty="0"/>
              <a:t>Don’t re-invent the wheel</a:t>
            </a:r>
          </a:p>
        </p:txBody>
      </p:sp>
    </p:spTree>
    <p:extLst>
      <p:ext uri="{BB962C8B-B14F-4D97-AF65-F5344CB8AC3E}">
        <p14:creationId xmlns:p14="http://schemas.microsoft.com/office/powerpoint/2010/main" val="2825909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00C01-E4C5-4FCF-9643-180C3645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95250"/>
            <a:ext cx="4190476" cy="9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1920-E922-48CB-BCD0-4DC2D6F1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31" y="1779047"/>
            <a:ext cx="2857143" cy="1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CB75F-CACD-4550-9644-FD3470916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464" y="3714917"/>
            <a:ext cx="4714286" cy="13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9C6BE-20BA-4E4C-89D1-494C1EBA3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854" y="2075553"/>
            <a:ext cx="2800000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3A-5B88-4528-B4D0-52109B23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40783-6676-4FC8-B1D3-E105FB8B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Re-usability</a:t>
            </a:r>
          </a:p>
          <a:p>
            <a:r>
              <a:rPr lang="en-US" sz="1800" dirty="0"/>
              <a:t>Modularity</a:t>
            </a:r>
          </a:p>
          <a:p>
            <a:r>
              <a:rPr lang="en-US" sz="1800" dirty="0"/>
              <a:t>Don’t re-invent the wheel</a:t>
            </a:r>
          </a:p>
          <a:p>
            <a:r>
              <a:rPr lang="en-US" sz="1800" dirty="0"/>
              <a:t>Write-*</a:t>
            </a:r>
          </a:p>
        </p:txBody>
      </p:sp>
    </p:spTree>
    <p:extLst>
      <p:ext uri="{BB962C8B-B14F-4D97-AF65-F5344CB8AC3E}">
        <p14:creationId xmlns:p14="http://schemas.microsoft.com/office/powerpoint/2010/main" val="2377097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CDA31-1168-401A-AFDE-574BEBD06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to PS Core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421E7A4-92BB-46C5-9F91-6D2F63BA8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Moving to an open-source, cross-platform version</a:t>
            </a:r>
          </a:p>
        </p:txBody>
      </p:sp>
    </p:spTree>
    <p:extLst>
      <p:ext uri="{BB962C8B-B14F-4D97-AF65-F5344CB8AC3E}">
        <p14:creationId xmlns:p14="http://schemas.microsoft.com/office/powerpoint/2010/main" val="178645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F14BFF-A33A-4580-AFF9-47978B091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4BE848C-94D5-44CD-966B-5DEC7F959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this session</a:t>
            </a:r>
          </a:p>
        </p:txBody>
      </p:sp>
    </p:spTree>
    <p:extLst>
      <p:ext uri="{BB962C8B-B14F-4D97-AF65-F5344CB8AC3E}">
        <p14:creationId xmlns:p14="http://schemas.microsoft.com/office/powerpoint/2010/main" val="1990698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83499-2B84-494C-90C6-0B5CCFD0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1" y="246888"/>
            <a:ext cx="8266178" cy="46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6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broken?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36BCC5-5AF7-4746-AD24-E45693DC8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1438986"/>
            <a:ext cx="9144001" cy="22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60120-EC2D-4460-B742-9929CEC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38" y="1681360"/>
            <a:ext cx="6609524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broken?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648F1-768F-4D0F-982A-C2E21395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725"/>
            <a:ext cx="9144000" cy="22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2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15D92-2A0A-4DC2-94B4-BD0AC020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38" y="1700410"/>
            <a:ext cx="6609524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81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broken?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C52C-9B49-406A-868B-5D9B988A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40"/>
            <a:ext cx="9144000" cy="22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22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13F58-6F68-484E-8864-E687679C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76" y="1695650"/>
            <a:ext cx="6619048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8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B52B-3529-48B3-B458-E712787E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50" y="1536192"/>
            <a:ext cx="6765700" cy="35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3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broken?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35761-C56E-4978-8976-FF9CEEBE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574"/>
            <a:ext cx="9144000" cy="22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0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7A38CBC-48D8-461E-B017-6BAD7022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555749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10ABB-250B-437A-819D-0AB7DF5DE24F}"/>
              </a:ext>
            </a:extLst>
          </p:cNvPr>
          <p:cNvSpPr txBox="1"/>
          <p:nvPr/>
        </p:nvSpPr>
        <p:spPr>
          <a:xfrm>
            <a:off x="2304500" y="956728"/>
            <a:ext cx="4586512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>
                <a:solidFill>
                  <a:srgbClr val="FF0000"/>
                </a:solidFill>
              </a:rPr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8205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ounts.csv &#10;accounts.t&lt;t &#10;Add8uIk.psI &#10;Add8uIk.txt &#10;Add8uIkv2.psI &#10;AddSecurityGroupToGPO.psI &#10;AddToEInvoicing.psI &#10;AddToLocaIAdmin.psI &#10;allnuginternet.psl &#10;allnuginternet.txt &#10;allnuginternetno.txt &#10;Automated Reoair SCCM Client. ">
            <a:extLst>
              <a:ext uri="{FF2B5EF4-FFF2-40B4-BE49-F238E27FC236}">
                <a16:creationId xmlns:a16="http://schemas.microsoft.com/office/drawing/2014/main" id="{EAE4A68E-78B0-4220-811A-6982774D8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90" y="1704975"/>
            <a:ext cx="20193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py_to_aII_SC.cmd &#10;CopyFOD.ps1 &#10;Create HashTabIe.psI &#10;createmailsbulk.psl &#10;del from all SC.cmd &#10;De leteCo pyOfCe rtificate. ps I &#10;Device - Rerun Advertisement.psl &#10;DisableComputers.psI &#10;Disable PowerSaving.bat &#10;DisablePowerSaving.psI &#10;EnableMaiIbox .psl ">
            <a:extLst>
              <a:ext uri="{FF2B5EF4-FFF2-40B4-BE49-F238E27FC236}">
                <a16:creationId xmlns:a16="http://schemas.microsoft.com/office/drawing/2014/main" id="{E3FBAA6E-2733-455B-9229-2C5179C1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46" y="1704975"/>
            <a:ext cx="18859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x0365COMObject.ps1 &#10;FixWMI.ps1 &#10;FixWMI.txt &#10;FixWM18ulk.ps1 &#10;FixWMILocaI.psI &#10;ForceInstaIIUpdates.psI &#10;F u IIA utomatedSCCMRepair. ps I &#10;GetADGroups.psI &#10;GetAIISharesForUser.psI ">
            <a:extLst>
              <a:ext uri="{FF2B5EF4-FFF2-40B4-BE49-F238E27FC236}">
                <a16:creationId xmlns:a16="http://schemas.microsoft.com/office/drawing/2014/main" id="{4CBB9AAF-FF60-467A-8357-5BEC322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84" y="1704975"/>
            <a:ext cx="17526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063A6D-6486-4BCB-8247-FC7AE6AC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Collection of Scripts</a:t>
            </a:r>
          </a:p>
        </p:txBody>
      </p:sp>
    </p:spTree>
    <p:extLst>
      <p:ext uri="{BB962C8B-B14F-4D97-AF65-F5344CB8AC3E}">
        <p14:creationId xmlns:p14="http://schemas.microsoft.com/office/powerpoint/2010/main" val="18829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Core keeps evolving…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40EFF-1483-46A2-BE94-F631668A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48" y="1851510"/>
            <a:ext cx="4874962" cy="2272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46027-F180-4894-BA3F-58A00E187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60"/>
          <a:stretch/>
        </p:blipFill>
        <p:spPr>
          <a:xfrm>
            <a:off x="-1" y="1851510"/>
            <a:ext cx="4740249" cy="22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5936-529C-4499-A699-B99E44DB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Core keeps evolving…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C7C85-CD6D-4A96-9152-6089D245B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780"/>
            <a:ext cx="9144000" cy="22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3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4C7E82-8B9E-4CA1-A358-71C7406B4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Linux?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9A9346-37AB-4EF5-BECB-E7C8CAE56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Cross-Platform PowerShell</a:t>
            </a:r>
          </a:p>
        </p:txBody>
      </p:sp>
    </p:spTree>
    <p:extLst>
      <p:ext uri="{BB962C8B-B14F-4D97-AF65-F5344CB8AC3E}">
        <p14:creationId xmlns:p14="http://schemas.microsoft.com/office/powerpoint/2010/main" val="2930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32FB5-6434-4D3F-B8B7-E56AE453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comes in a lot of flavors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7C1EC-335C-4AA3-B7F5-C29F07FB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9088" y="1269915"/>
            <a:ext cx="3665824" cy="38735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D0DC1C-FA3A-452E-B8B8-9662467259B4}"/>
              </a:ext>
            </a:extLst>
          </p:cNvPr>
          <p:cNvSpPr/>
          <p:nvPr/>
        </p:nvSpPr>
        <p:spPr>
          <a:xfrm>
            <a:off x="3644720" y="1558344"/>
            <a:ext cx="470079" cy="231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6C422-E4A2-44DE-9322-46CB48DC9626}"/>
              </a:ext>
            </a:extLst>
          </p:cNvPr>
          <p:cNvSpPr/>
          <p:nvPr/>
        </p:nvSpPr>
        <p:spPr>
          <a:xfrm>
            <a:off x="3676915" y="2032714"/>
            <a:ext cx="321972" cy="231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A1E2E6-C51E-4518-9BB5-CAF92DA4FAF2}"/>
              </a:ext>
            </a:extLst>
          </p:cNvPr>
          <p:cNvSpPr/>
          <p:nvPr/>
        </p:nvSpPr>
        <p:spPr>
          <a:xfrm>
            <a:off x="3655452" y="3314433"/>
            <a:ext cx="362752" cy="231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74B92D-793C-4B7E-A9A1-8B70B7E067C0}"/>
              </a:ext>
            </a:extLst>
          </p:cNvPr>
          <p:cNvSpPr/>
          <p:nvPr/>
        </p:nvSpPr>
        <p:spPr>
          <a:xfrm>
            <a:off x="3960252" y="4271583"/>
            <a:ext cx="566672" cy="231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58F22-DB50-4152-9203-46B1F018BE2B}"/>
              </a:ext>
            </a:extLst>
          </p:cNvPr>
          <p:cNvSpPr/>
          <p:nvPr/>
        </p:nvSpPr>
        <p:spPr>
          <a:xfrm>
            <a:off x="3970986" y="4584968"/>
            <a:ext cx="697606" cy="231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97A2-F43E-4C66-8430-549D39A5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Connection to 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86E56-525E-430C-B17C-1D18DF9E2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75" y="1538729"/>
            <a:ext cx="7585862" cy="35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63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97A2-F43E-4C66-8430-549D39A5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Connection to 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9DDA8-8397-4A17-8BB4-99A3045E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521942"/>
            <a:ext cx="7749724" cy="35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0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CF98-7684-46A3-AA1E-928AAB71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vs Linux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33AD3-3643-46DF-BA18-38844E2CB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6776" y="1604704"/>
            <a:ext cx="4567224" cy="30365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12BB0-100F-417D-A28F-9C296D6A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194"/>
            <a:ext cx="4589044" cy="23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00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E18B4-1879-434F-8A04-DFDD8BCF3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ISE vs Code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73CC0-FEC3-498F-90A4-449825BCE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with the old, in with the new</a:t>
            </a:r>
          </a:p>
        </p:txBody>
      </p:sp>
    </p:spTree>
    <p:extLst>
      <p:ext uri="{BB962C8B-B14F-4D97-AF65-F5344CB8AC3E}">
        <p14:creationId xmlns:p14="http://schemas.microsoft.com/office/powerpoint/2010/main" val="3923728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3E5A0B-0163-4998-8E5C-1784F3F5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Memoriam</a:t>
            </a:r>
          </a:p>
        </p:txBody>
      </p:sp>
      <p:pic>
        <p:nvPicPr>
          <p:cNvPr id="22" name="Content Placeholder 21" descr="A picture containing flower, clock&#10;&#10;Description automatically generated">
            <a:extLst>
              <a:ext uri="{FF2B5EF4-FFF2-40B4-BE49-F238E27FC236}">
                <a16:creationId xmlns:a16="http://schemas.microsoft.com/office/drawing/2014/main" id="{727F3907-3C36-4C5C-9F4F-0D371D639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9377" y="1545466"/>
            <a:ext cx="3685247" cy="3588510"/>
          </a:xfrm>
        </p:spPr>
      </p:pic>
      <p:pic>
        <p:nvPicPr>
          <p:cNvPr id="25" name="Picture 24" descr="A close up of a computer&#10;&#10;Description automatically generated">
            <a:extLst>
              <a:ext uri="{FF2B5EF4-FFF2-40B4-BE49-F238E27FC236}">
                <a16:creationId xmlns:a16="http://schemas.microsoft.com/office/drawing/2014/main" id="{190B1AE3-658C-4CD3-8A97-39FEFE425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13" y="2504938"/>
            <a:ext cx="1730982" cy="11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6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7CCA-92CE-4ED6-88AD-9FA3665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Visual Studio Code</a:t>
            </a:r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133D39CA-12B6-49C1-807A-9A5D49F8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0420" y="1606505"/>
            <a:ext cx="5603160" cy="3536995"/>
          </a:xfr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F71055-688C-4591-8FD5-1A59A7E55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064" y="3702675"/>
            <a:ext cx="1120927" cy="11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8DC32-0EF5-4EEA-AA17-49F00788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I leave these again?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2D0A5-C7C5-4B3F-BFC8-128D5AD3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47" y="2372541"/>
            <a:ext cx="3079664" cy="781408"/>
          </a:xfrm>
          <a:prstGeom prst="rect">
            <a:avLst/>
          </a:prstGeom>
        </p:spPr>
      </p:pic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0C27C5-B897-4193-8C2B-2FC1853C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1" y="2233429"/>
            <a:ext cx="1106368" cy="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14398B-3DB5-43A4-A92E-7A1A754B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49" y="1703613"/>
            <a:ext cx="3178898" cy="1059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12964-7F3F-49FE-AD59-170B84734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148" y="3130559"/>
            <a:ext cx="3178899" cy="9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7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43BD-5D7F-4903-9AEE-09D8F167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035D-0A0B-4FAF-AFD9-3FA6B39B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Workspaces, folders, and files</a:t>
            </a:r>
          </a:p>
          <a:p>
            <a:r>
              <a:rPr lang="en-US" sz="1600" dirty="0"/>
              <a:t>Add-ons</a:t>
            </a:r>
          </a:p>
          <a:p>
            <a:r>
              <a:rPr lang="en-US" sz="1600" dirty="0"/>
              <a:t>Themes</a:t>
            </a:r>
          </a:p>
          <a:p>
            <a:r>
              <a:rPr lang="en-US" sz="1600" dirty="0"/>
              <a:t>Cross Platform</a:t>
            </a:r>
          </a:p>
          <a:p>
            <a:r>
              <a:rPr lang="en-US" sz="1600" dirty="0"/>
              <a:t>Debugging</a:t>
            </a:r>
          </a:p>
          <a:p>
            <a:r>
              <a:rPr lang="en-US" sz="1600" dirty="0"/>
              <a:t>Multiple terminals</a:t>
            </a:r>
          </a:p>
          <a:p>
            <a:r>
              <a:rPr lang="en-US" sz="1600" dirty="0"/>
              <a:t>Integrated GIT</a:t>
            </a:r>
          </a:p>
          <a:p>
            <a:r>
              <a:rPr lang="en-US" sz="1600" dirty="0"/>
              <a:t>Not just for PowerShell</a:t>
            </a:r>
          </a:p>
          <a:p>
            <a:r>
              <a:rPr lang="en-US" sz="1600" dirty="0"/>
              <a:t>It’s just better </a:t>
            </a:r>
            <a:r>
              <a:rPr lang="en-US" sz="1600"/>
              <a:t>and cooler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38882-2A92-463F-A6B3-53D723EA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82" y="3233737"/>
            <a:ext cx="3188300" cy="177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6D2CF3-90F8-475F-B5E3-B4649B89F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89E7B72-EC05-431D-8EE8-74D37C819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GitHub for System Engineers</a:t>
            </a:r>
          </a:p>
        </p:txBody>
      </p:sp>
    </p:spTree>
    <p:extLst>
      <p:ext uri="{BB962C8B-B14F-4D97-AF65-F5344CB8AC3E}">
        <p14:creationId xmlns:p14="http://schemas.microsoft.com/office/powerpoint/2010/main" val="2172184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B90FF09-6599-4351-AC94-FA2E39A8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89" y="1884016"/>
            <a:ext cx="2728711" cy="2728711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251BF0B-EE8C-4B23-8155-7EB3E291C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645" y="1884016"/>
            <a:ext cx="2728711" cy="272871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951A98C-E48E-45F3-9093-CEAC9525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83910"/>
            <a:ext cx="2728711" cy="312892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810A798-1858-4BCA-8278-6640B588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 solution for growing pains”</a:t>
            </a:r>
          </a:p>
        </p:txBody>
      </p:sp>
    </p:spTree>
    <p:extLst>
      <p:ext uri="{BB962C8B-B14F-4D97-AF65-F5344CB8AC3E}">
        <p14:creationId xmlns:p14="http://schemas.microsoft.com/office/powerpoint/2010/main" val="264655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E4C6-AC1B-4AFE-BFA7-8C24C331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G-I-T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D7C2-4A81-49D9-91A9-F0B3C387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Random three-letter combination that is pronounceable, and not actually used by any common UNIX command. The fact that it is a mispronunciation of "get" may or may not be relevant. </a:t>
            </a:r>
          </a:p>
          <a:p>
            <a:r>
              <a:rPr lang="en-US" sz="1600" dirty="0"/>
              <a:t>Stupid. Contemptible and Despicable. Simple. Take your pick from the dictionary of slang. </a:t>
            </a:r>
          </a:p>
          <a:p>
            <a:r>
              <a:rPr lang="en-US" sz="1600" dirty="0"/>
              <a:t>“Global information tracker": you're in a good mood, and it actually works for you. Angels sing, and a light suddenly fills the room. </a:t>
            </a:r>
          </a:p>
          <a:p>
            <a:r>
              <a:rPr lang="en-US" sz="1600" dirty="0"/>
              <a:t>“Goddamn idiotic truckload of </a:t>
            </a:r>
            <a:r>
              <a:rPr lang="en-US" sz="1600" dirty="0" err="1"/>
              <a:t>sh</a:t>
            </a:r>
            <a:r>
              <a:rPr lang="en-US" sz="1600" dirty="0"/>
              <a:t>*t": when it breaks </a:t>
            </a:r>
          </a:p>
        </p:txBody>
      </p:sp>
    </p:spTree>
    <p:extLst>
      <p:ext uri="{BB962C8B-B14F-4D97-AF65-F5344CB8AC3E}">
        <p14:creationId xmlns:p14="http://schemas.microsoft.com/office/powerpoint/2010/main" val="2946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eature &#10;branches &#10;Major &#10;feature for &#10;Feature &#10;next release &#10;for future &#10;release &#10;From this point on, &#10;&quot;next release&quot; &#10;means the release &#10;after 1.0 &#10;develop &#10;release &#10;branches &#10;hotfixes &#10;Severe bug &#10;fixed for &#10;production: &#10;hotfix 0.2 &#10;Incorporate &#10;bugfix in &#10;develop &#10;Start of &#10;release &#10;branch for &#10;1.0 &#10;Only &#10;bugfixes! &#10;Bug fixes from &#10;rel. branch &#10;may be &#10;continuously &#10;merged back &#10;into develop &#10;master &#10;Tag &#10;0.1 &#10;Tag &#10;0.2 &#10;Tag &#10;1.0 ">
            <a:extLst>
              <a:ext uri="{FF2B5EF4-FFF2-40B4-BE49-F238E27FC236}">
                <a16:creationId xmlns:a16="http://schemas.microsoft.com/office/drawing/2014/main" id="{287FEB75-DB0D-486B-AB7B-63F2E0317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0"/>
            <a:ext cx="38830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21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9D4D24-288B-4E4F-9281-6F382B77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52" y="261020"/>
            <a:ext cx="6613896" cy="46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D9B8-8CF7-4806-B964-BCC7709C1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2CDCE-5150-4C5C-AC4F-BD03E15B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Testing PowerShell, 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1617527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08254-5F5B-4322-AF66-D0083EE9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D3C267-9250-419C-A565-571D422E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Test Framework</a:t>
            </a:r>
          </a:p>
          <a:p>
            <a:r>
              <a:rPr lang="en-US" sz="1600" dirty="0"/>
              <a:t>For PowerShell</a:t>
            </a:r>
          </a:p>
          <a:p>
            <a:r>
              <a:rPr lang="en-US" sz="1600" dirty="0"/>
              <a:t>Written in PowerShell</a:t>
            </a:r>
          </a:p>
          <a:p>
            <a:r>
              <a:rPr lang="en-US" sz="1600" dirty="0"/>
              <a:t>DSL Syntax:</a:t>
            </a:r>
          </a:p>
          <a:p>
            <a:pPr lvl="1"/>
            <a:r>
              <a:rPr lang="en-US" sz="1400" dirty="0"/>
              <a:t>“Describe”</a:t>
            </a:r>
          </a:p>
          <a:p>
            <a:pPr lvl="1"/>
            <a:r>
              <a:rPr lang="en-US" sz="1400" dirty="0"/>
              <a:t>“It”</a:t>
            </a:r>
          </a:p>
          <a:p>
            <a:pPr lvl="1"/>
            <a:r>
              <a:rPr lang="en-US" sz="1400" dirty="0"/>
              <a:t>“Should”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AA8-BDF3-4A91-96C8-F7E691D9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952625"/>
            <a:ext cx="2771775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B6295-A855-40BF-BD25-D0FCC578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519487"/>
            <a:ext cx="26765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82D3A1-D784-4196-8C0D-A28FA9F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19A1B7-2CFF-4EFC-9EC9-B6569753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700" dirty="0"/>
              <a:t>Unit Testing</a:t>
            </a:r>
          </a:p>
          <a:p>
            <a:pPr lvl="1"/>
            <a:r>
              <a:rPr lang="en-US" sz="1500" dirty="0"/>
              <a:t>In isolation (using $</a:t>
            </a:r>
            <a:r>
              <a:rPr lang="en-US" sz="1500" dirty="0" err="1"/>
              <a:t>TestDrive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No external code (using Mocks)</a:t>
            </a:r>
          </a:p>
          <a:p>
            <a:r>
              <a:rPr lang="en-US" sz="1700" dirty="0"/>
              <a:t>Integration Testing</a:t>
            </a:r>
          </a:p>
          <a:p>
            <a:pPr lvl="1"/>
            <a:r>
              <a:rPr lang="en-US" sz="1500" dirty="0"/>
              <a:t>“White/Clear Box Testing”</a:t>
            </a:r>
          </a:p>
          <a:p>
            <a:pPr lvl="1"/>
            <a:r>
              <a:rPr lang="en-US" sz="1500" dirty="0"/>
              <a:t>Integration with external code</a:t>
            </a:r>
          </a:p>
          <a:p>
            <a:r>
              <a:rPr lang="en-US" sz="1700" dirty="0"/>
              <a:t>Acceptance Testing</a:t>
            </a:r>
          </a:p>
          <a:p>
            <a:pPr lvl="1"/>
            <a:r>
              <a:rPr lang="en-US" sz="1500" dirty="0"/>
              <a:t>“Black Box Testing”</a:t>
            </a:r>
          </a:p>
          <a:p>
            <a:pPr lvl="1"/>
            <a:r>
              <a:rPr lang="en-US" sz="1500" dirty="0"/>
              <a:t>Third party</a:t>
            </a:r>
          </a:p>
        </p:txBody>
      </p:sp>
    </p:spTree>
    <p:extLst>
      <p:ext uri="{BB962C8B-B14F-4D97-AF65-F5344CB8AC3E}">
        <p14:creationId xmlns:p14="http://schemas.microsoft.com/office/powerpoint/2010/main" val="42171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B13FF-70FF-4810-A27E-C2BBCC6D8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8879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7E49-09B1-4661-989E-36D9F585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 Solution!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0B6AB5-2321-4D05-9C38-A5558767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10" y="1684538"/>
            <a:ext cx="2740128" cy="27287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F0A0B72-9E97-4393-9BC6-543E7165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64" y="1684538"/>
            <a:ext cx="2728711" cy="27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61686-F17C-4D65-A281-AB28FB2A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5CE10-B2AA-435E-B4AF-5B96BF41D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3"/>
              </a:rPr>
              <a:t>https://github.com/PoshCode/PowerShellPracticeAndStyle</a:t>
            </a:r>
            <a:endParaRPr lang="en-US" dirty="0"/>
          </a:p>
          <a:p>
            <a:r>
              <a:rPr lang="en-US" dirty="0">
                <a:hlinkClick r:id="rId4"/>
              </a:rPr>
              <a:t>https://poshcode.gitbooks.io/powershell-practice-and-style/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https://docs.microsoft.com/en-us/powershell/scripting/whats-new/breaking-changes-ps6?view=powershell-6</a:t>
            </a:r>
            <a:endParaRPr lang="en-US" dirty="0"/>
          </a:p>
          <a:p>
            <a:r>
              <a:rPr lang="en-US" dirty="0">
                <a:hlinkClick r:id="rId6"/>
              </a:rPr>
              <a:t>https://4sysops.com/archives/make-visual-studio-code-look-and-behave-like-powershell-ise/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https://docs.microsoft.com/en-us/powershell/scripting/learn/remoting/ssh-remoting-in-powershell-core?view=powershell-6</a:t>
            </a:r>
            <a:endParaRPr lang="en-US" dirty="0"/>
          </a:p>
          <a:p>
            <a:r>
              <a:rPr lang="en-US" dirty="0">
                <a:hlinkClick r:id="rId8"/>
              </a:rPr>
              <a:t>https://github.com/PowerShell/psl-omi-provider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https://lkml.org/lkml/1998/9/30/122</a:t>
            </a:r>
            <a:endParaRPr lang="en-US" dirty="0"/>
          </a:p>
          <a:p>
            <a:r>
              <a:rPr lang="en-US" dirty="0">
                <a:hlinkClick r:id="rId10"/>
              </a:rPr>
              <a:t>https://guides.github.com/activities/hello-world/</a:t>
            </a:r>
            <a:endParaRPr lang="en-US" dirty="0"/>
          </a:p>
          <a:p>
            <a:r>
              <a:rPr lang="en-US" dirty="0">
                <a:hlinkClick r:id="rId11"/>
              </a:rPr>
              <a:t>https://github.com/pester/Pester</a:t>
            </a:r>
            <a:endParaRPr lang="en-US" dirty="0"/>
          </a:p>
          <a:p>
            <a:r>
              <a:rPr lang="en-US" dirty="0">
                <a:hlinkClick r:id="rId12"/>
              </a:rPr>
              <a:t>https://www.red-gate.com/simple-talk/sysadmin/powershell/introduction-to-testing-your-powershell-code-with-pester/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420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8976-E774-449A-A498-6186F6CC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BCAE-567D-4000-A5DE-3CDB25A8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Best practices</a:t>
            </a:r>
          </a:p>
          <a:p>
            <a:r>
              <a:rPr lang="en-US" sz="2000" dirty="0"/>
              <a:t>PowerShell to PowerShell Core</a:t>
            </a:r>
          </a:p>
          <a:p>
            <a:r>
              <a:rPr lang="en-US" sz="2000" dirty="0"/>
              <a:t>ISE to Visual Studio Code</a:t>
            </a:r>
          </a:p>
          <a:p>
            <a:r>
              <a:rPr lang="en-US" sz="2000" dirty="0"/>
              <a:t>Git</a:t>
            </a:r>
          </a:p>
          <a:p>
            <a:pPr lvl="1"/>
            <a:r>
              <a:rPr lang="en-US" sz="1850"/>
              <a:t>(If </a:t>
            </a:r>
            <a:r>
              <a:rPr lang="en-US" sz="1850" dirty="0"/>
              <a:t>there’s some time </a:t>
            </a:r>
            <a:r>
              <a:rPr lang="en-US" sz="1850"/>
              <a:t>left.)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812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A1743-5A7E-488D-BEBB-B4CA39BA2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044C64-7941-433D-A970-51DECFE00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style rules</a:t>
            </a:r>
          </a:p>
        </p:txBody>
      </p:sp>
    </p:spTree>
    <p:extLst>
      <p:ext uri="{BB962C8B-B14F-4D97-AF65-F5344CB8AC3E}">
        <p14:creationId xmlns:p14="http://schemas.microsoft.com/office/powerpoint/2010/main" val="212092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80418-DE7A-4AD1-B040-17B261E4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lowercase, </a:t>
            </a:r>
            <a:r>
              <a:rPr lang="en-US" dirty="0" err="1"/>
              <a:t>PascalCase</a:t>
            </a:r>
            <a:r>
              <a:rPr lang="en-US" dirty="0"/>
              <a:t>, UPPERCASE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CCEAE-4083-41F5-A0A0-B14DC9AAB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lowercase: </a:t>
            </a:r>
            <a:r>
              <a:rPr lang="en-US" sz="1600" dirty="0" err="1"/>
              <a:t>Powershell</a:t>
            </a:r>
            <a:r>
              <a:rPr lang="en-US" sz="1600" dirty="0"/>
              <a:t> Keywords</a:t>
            </a:r>
          </a:p>
          <a:p>
            <a:pPr lvl="1"/>
            <a:r>
              <a:rPr lang="en-US" sz="1600" dirty="0"/>
              <a:t>foreach, switch, return, -eq, -like,…</a:t>
            </a:r>
          </a:p>
          <a:p>
            <a:r>
              <a:rPr lang="en-US" sz="1600" dirty="0" err="1"/>
              <a:t>PascalCase</a:t>
            </a:r>
            <a:r>
              <a:rPr lang="en-US" sz="1600" dirty="0"/>
              <a:t>: All public identifiers</a:t>
            </a:r>
          </a:p>
          <a:p>
            <a:pPr lvl="1"/>
            <a:r>
              <a:rPr lang="en-US" sz="1600" dirty="0"/>
              <a:t>Functions, Modules, Cmdlets, Attributes, Classes,…</a:t>
            </a:r>
          </a:p>
          <a:p>
            <a:pPr lvl="1"/>
            <a:r>
              <a:rPr lang="en-US" sz="1600" dirty="0"/>
              <a:t>Do-Something, $</a:t>
            </a:r>
            <a:r>
              <a:rPr lang="en-US" sz="1600" dirty="0" err="1"/>
              <a:t>SomeVariable</a:t>
            </a:r>
            <a:r>
              <a:rPr lang="en-US" sz="1600" dirty="0"/>
              <a:t>, MyModule.psm1,…</a:t>
            </a:r>
          </a:p>
          <a:p>
            <a:r>
              <a:rPr lang="en-US" sz="1600" dirty="0"/>
              <a:t>UPPERCASE: Comment-based help keywords</a:t>
            </a:r>
          </a:p>
          <a:p>
            <a:pPr lvl="1"/>
            <a:r>
              <a:rPr lang="en-US" sz="1600" dirty="0"/>
              <a:t>.SYNOPSIS, .EXAMPLE, .DESCRIPTION,…</a:t>
            </a:r>
          </a:p>
        </p:txBody>
      </p:sp>
    </p:spTree>
    <p:extLst>
      <p:ext uri="{BB962C8B-B14F-4D97-AF65-F5344CB8AC3E}">
        <p14:creationId xmlns:p14="http://schemas.microsoft.com/office/powerpoint/2010/main" val="28094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TEMPLATE_AXXES_V2</Template>
  <TotalTime>0</TotalTime>
  <Words>722</Words>
  <Application>Microsoft Office PowerPoint</Application>
  <PresentationFormat>On-screen Show (16:9)</PresentationFormat>
  <Paragraphs>179</Paragraphs>
  <Slides>60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Century Gothic</vt:lpstr>
      <vt:lpstr>Wingdings 3</vt:lpstr>
      <vt:lpstr>TEMPLATE_AXXES_V2</vt:lpstr>
      <vt:lpstr>Modernizing PowerShell Scripts</vt:lpstr>
      <vt:lpstr>whoami</vt:lpstr>
      <vt:lpstr>Introduction</vt:lpstr>
      <vt:lpstr>My Collection of Scripts</vt:lpstr>
      <vt:lpstr>Where did I leave these again?</vt:lpstr>
      <vt:lpstr>Problem? Solution!</vt:lpstr>
      <vt:lpstr>Talking points</vt:lpstr>
      <vt:lpstr>Best Practices</vt:lpstr>
      <vt:lpstr>lowercase, PascalCase, UPPERCASE</vt:lpstr>
      <vt:lpstr>“One True Brace Style”</vt:lpstr>
      <vt:lpstr>Verb-Noun</vt:lpstr>
      <vt:lpstr>PowerPoint Presentation</vt:lpstr>
      <vt:lpstr>Aliases</vt:lpstr>
      <vt:lpstr>Comments</vt:lpstr>
      <vt:lpstr>Other Best Practices</vt:lpstr>
      <vt:lpstr>PowerPoint Presentation</vt:lpstr>
      <vt:lpstr>PowerPoint Presentation</vt:lpstr>
      <vt:lpstr>PowerPoint Presentation</vt:lpstr>
      <vt:lpstr>PowerPoint Presentation</vt:lpstr>
      <vt:lpstr>Other Best Practices</vt:lpstr>
      <vt:lpstr>PowerPoint Presentation</vt:lpstr>
      <vt:lpstr>PowerPoint Presentation</vt:lpstr>
      <vt:lpstr>Other Best Practices</vt:lpstr>
      <vt:lpstr>PowerPoint Presentation</vt:lpstr>
      <vt:lpstr>PowerPoint Presentation</vt:lpstr>
      <vt:lpstr>Other Best Practices</vt:lpstr>
      <vt:lpstr>PowerPoint Presentation</vt:lpstr>
      <vt:lpstr>Other Best Practices</vt:lpstr>
      <vt:lpstr>PowerShell to PS Core</vt:lpstr>
      <vt:lpstr>PowerPoint Presentation</vt:lpstr>
      <vt:lpstr>What’s broken?</vt:lpstr>
      <vt:lpstr>Solution!</vt:lpstr>
      <vt:lpstr>What’s broken?</vt:lpstr>
      <vt:lpstr>Solution!</vt:lpstr>
      <vt:lpstr>What’s broken?</vt:lpstr>
      <vt:lpstr>Solution!</vt:lpstr>
      <vt:lpstr>Solution!</vt:lpstr>
      <vt:lpstr>What’s broken?</vt:lpstr>
      <vt:lpstr>Solution?</vt:lpstr>
      <vt:lpstr>PowerShell Core keeps evolving…</vt:lpstr>
      <vt:lpstr>PowerShell Core keeps evolving…</vt:lpstr>
      <vt:lpstr>What about Linux?</vt:lpstr>
      <vt:lpstr>PowerShell comes in a lot of flavors</vt:lpstr>
      <vt:lpstr>Remote Connection to Linux</vt:lpstr>
      <vt:lpstr>Remote Connection to Linux</vt:lpstr>
      <vt:lpstr>Windows vs Linux</vt:lpstr>
      <vt:lpstr>ISE vs Code</vt:lpstr>
      <vt:lpstr>In Memoriam</vt:lpstr>
      <vt:lpstr>Welcome Visual Studio Code</vt:lpstr>
      <vt:lpstr>Main advantages</vt:lpstr>
      <vt:lpstr>Git</vt:lpstr>
      <vt:lpstr>“A solution for growing pains”</vt:lpstr>
      <vt:lpstr>G-I-T</vt:lpstr>
      <vt:lpstr>PowerPoint Presentation</vt:lpstr>
      <vt:lpstr>PowerPoint Presentation</vt:lpstr>
      <vt:lpstr>Pester</vt:lpstr>
      <vt:lpstr>Pester</vt:lpstr>
      <vt:lpstr>Type of Tests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2019-11-22T07:56:29Z</dcterms:created>
  <dcterms:modified xsi:type="dcterms:W3CDTF">2020-03-12T09:55:16Z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